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9" r:id="rId2"/>
    <p:sldId id="256" r:id="rId3"/>
    <p:sldId id="257" r:id="rId4"/>
    <p:sldId id="258" r:id="rId5"/>
    <p:sldId id="261" r:id="rId6"/>
    <p:sldId id="259" r:id="rId7"/>
    <p:sldId id="262" r:id="rId8"/>
    <p:sldId id="263" r:id="rId9"/>
    <p:sldId id="264" r:id="rId10"/>
    <p:sldId id="265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7" r:id="rId25"/>
    <p:sldId id="288" r:id="rId26"/>
  </p:sldIdLst>
  <p:sldSz cx="9144000" cy="6858000" type="screen4x3"/>
  <p:notesSz cx="7011988" cy="92979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63"/>
    <p:restoredTop sz="90891"/>
  </p:normalViewPr>
  <p:slideViewPr>
    <p:cSldViewPr>
      <p:cViewPr>
        <p:scale>
          <a:sx n="64" d="100"/>
          <a:sy n="64" d="100"/>
        </p:scale>
        <p:origin x="384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4" Type="http://schemas.openxmlformats.org/officeDocument/2006/relationships/slide" Target="slides/slide13.xml"/><Relationship Id="rId5" Type="http://schemas.openxmlformats.org/officeDocument/2006/relationships/slide" Target="slides/slide14.xml"/><Relationship Id="rId1" Type="http://schemas.openxmlformats.org/officeDocument/2006/relationships/slide" Target="slides/slide3.xml"/><Relationship Id="rId2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x-non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 altLang="x-none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x-none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1533DC9B-3332-4943-A280-258B3A4A45D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98546-7DC8-E740-8D12-22F650C6B947}" type="datetimeFigureOut">
              <a:rPr lang="en-US" smtClean="0"/>
              <a:t>8/19/17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6238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5163"/>
            <a:ext cx="560863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16E1D-FC2F-714F-A106-4FF03525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1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16E1D-FC2F-714F-A106-4FF03525DB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FFEC7-247B-5849-8527-2AB7E1FB3AA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8030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375CB-34A6-DD41-9CBB-B0325E01578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1189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56D2C-C237-7343-87BB-AC56E60E4AF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02427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AB93E2E-D73D-3D4F-9949-D469CDB281A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8412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D31BF-804C-BB4E-81A3-36D15FCB3CA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219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A1E4E-0B61-624B-BF4F-7440A75C345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6437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E47B5-3C0E-2E41-9262-EB75D70AEAB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9074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6D723-074A-664F-864F-3813D6C8D27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8559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CCA96-CA2C-2C4B-8C4E-E54270DBABF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7169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E32B6-3821-3D42-BF66-247D4104382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5680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B56E0-FC56-A44D-9305-EF1241DA7DB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93017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C5A93-D5D8-0C4F-A3B0-EB8272AEA82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640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59C58"/>
            </a:gs>
            <a:gs pos="74000">
              <a:srgbClr val="EEC189"/>
            </a:gs>
            <a:gs pos="83000">
              <a:srgbClr val="EEC189"/>
            </a:gs>
            <a:gs pos="100000">
              <a:srgbClr val="FBE3B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500639-59E4-6246-9D4C-B95E273BB648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6.jpe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png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9396" y="1136515"/>
            <a:ext cx="8509000" cy="51943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400" smtClean="0">
                <a:latin typeface="Tahoma" charset="0"/>
              </a:rPr>
              <a:t>www.TheRestorationMovement.com</a:t>
            </a:r>
            <a:endParaRPr lang="en-US" sz="44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758" y="431665"/>
            <a:ext cx="2438400" cy="3302000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66" y="457200"/>
            <a:ext cx="2532888" cy="3026664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880" t="13334" r="2778" b="17777"/>
          <a:stretch/>
        </p:blipFill>
        <p:spPr>
          <a:xfrm>
            <a:off x="-139160" y="3699284"/>
            <a:ext cx="2877766" cy="3213299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192" y="3556011"/>
            <a:ext cx="2514600" cy="3336036"/>
          </a:xfrm>
          <a:prstGeom prst="rect">
            <a:avLst/>
          </a:prstGeom>
          <a:effectLst>
            <a:softEdge rad="673100"/>
          </a:effectLst>
        </p:spPr>
      </p:pic>
    </p:spTree>
    <p:extLst>
      <p:ext uri="{BB962C8B-B14F-4D97-AF65-F5344CB8AC3E}">
        <p14:creationId xmlns:p14="http://schemas.microsoft.com/office/powerpoint/2010/main" val="89484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Restoration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399" t="11111" r="12091" b="15555"/>
          <a:stretch/>
        </p:blipFill>
        <p:spPr>
          <a:xfrm>
            <a:off x="2362200" y="1066800"/>
            <a:ext cx="43434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1918" y="6096000"/>
            <a:ext cx="5435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Signing of the Last Will And Testament</a:t>
            </a:r>
            <a:br>
              <a:rPr lang="en-US" dirty="0" smtClean="0">
                <a:latin typeface="Tahoma" charset="0"/>
                <a:ea typeface="Tahoma" charset="0"/>
                <a:cs typeface="Tahoma" charset="0"/>
              </a:rPr>
            </a:b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of the Springfield Presbytery, 1804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://www.therestorationmovement.com/images/Cane_Ridge_0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835756"/>
            <a:ext cx="250507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7772400" cy="6096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Cane Ridge Cemetery</a:t>
            </a:r>
          </a:p>
        </p:txBody>
      </p:sp>
      <p:pic>
        <p:nvPicPr>
          <p:cNvPr id="18436" name="Picture 4" descr="http://www.therestorationmovement.com/images/Bston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90" y="736537"/>
            <a:ext cx="219233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www.therestorationmovement.com/images/Bstone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" y="1295400"/>
            <a:ext cx="1779587" cy="28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21074"/>
            <a:ext cx="9144000" cy="2641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70771" y="174715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Grave Of William Rogers</a:t>
            </a:r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228600" y="838200"/>
          <a:ext cx="5241925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Photo Editor Photo" r:id="rId3" imgW="8392696" imgH="9514286" progId="MSPhotoEd.3">
                  <p:embed/>
                </p:oleObj>
              </mc:Choice>
              <mc:Fallback>
                <p:oleObj name="Photo Editor Photo" r:id="rId3" imgW="8392696" imgH="951428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838200"/>
                        <a:ext cx="5241925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715000" y="895350"/>
            <a:ext cx="3124200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William Rogers</a:t>
            </a:r>
            <a:endParaRPr lang="en-US" altLang="x-none" sz="2000" dirty="0"/>
          </a:p>
          <a:p>
            <a:pPr algn="ctr">
              <a:spcBef>
                <a:spcPct val="40000"/>
              </a:spcBef>
            </a:pP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BORN IN</a:t>
            </a:r>
            <a:endParaRPr lang="en-US" altLang="x-none" sz="2000" dirty="0"/>
          </a:p>
          <a:p>
            <a:pPr algn="ctr">
              <a:spcBef>
                <a:spcPct val="40000"/>
              </a:spcBef>
            </a:pP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Campbell Co. </a:t>
            </a:r>
            <a:r>
              <a:rPr lang="en-US" altLang="x-none" sz="2000" dirty="0" smtClean="0">
                <a:latin typeface="Tahoma" charset="0"/>
                <a:ea typeface="Tahoma" charset="0"/>
                <a:cs typeface="Tahoma" charset="0"/>
              </a:rPr>
              <a:t>VA</a:t>
            </a:r>
            <a:endParaRPr lang="en-US" altLang="x-none" sz="2000" dirty="0"/>
          </a:p>
          <a:p>
            <a:pPr algn="ctr">
              <a:spcBef>
                <a:spcPct val="40000"/>
              </a:spcBef>
            </a:pP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July 7, 1784. Removed</a:t>
            </a:r>
            <a:r>
              <a:rPr lang="en-US" altLang="x-none" sz="2000" dirty="0"/>
              <a:t> </a:t>
            </a: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With His Father To Caine</a:t>
            </a:r>
            <a:r>
              <a:rPr lang="en-US" altLang="x-none" sz="2000" dirty="0"/>
              <a:t> </a:t>
            </a: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Ridge Bourbon Co. </a:t>
            </a:r>
            <a:br>
              <a:rPr lang="en-US" altLang="x-none" sz="2000" dirty="0">
                <a:latin typeface="Tahoma" charset="0"/>
                <a:ea typeface="Tahoma" charset="0"/>
                <a:cs typeface="Tahoma" charset="0"/>
              </a:rPr>
            </a:b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Apr, 1798</a:t>
            </a:r>
            <a:r>
              <a:rPr lang="en-US" altLang="x-none" sz="2000" dirty="0"/>
              <a:t> </a:t>
            </a:r>
          </a:p>
          <a:p>
            <a:pPr algn="ctr">
              <a:spcBef>
                <a:spcPct val="40000"/>
              </a:spcBef>
            </a:pP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United With The </a:t>
            </a:r>
            <a:br>
              <a:rPr lang="en-US" altLang="x-none" sz="2000" dirty="0">
                <a:latin typeface="Tahoma" charset="0"/>
                <a:ea typeface="Tahoma" charset="0"/>
                <a:cs typeface="Tahoma" charset="0"/>
              </a:rPr>
            </a:br>
            <a:r>
              <a:rPr lang="en-US" altLang="x-none" dirty="0">
                <a:latin typeface="Tahoma" charset="0"/>
                <a:ea typeface="Tahoma" charset="0"/>
                <a:cs typeface="Tahoma" charset="0"/>
              </a:rPr>
              <a:t>Church Of Christ</a:t>
            </a: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 </a:t>
            </a:r>
            <a:br>
              <a:rPr lang="en-US" altLang="x-none" sz="2000" dirty="0">
                <a:latin typeface="Tahoma" charset="0"/>
                <a:ea typeface="Tahoma" charset="0"/>
                <a:cs typeface="Tahoma" charset="0"/>
              </a:rPr>
            </a:b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At Cane Ridge </a:t>
            </a:r>
            <a:br>
              <a:rPr lang="en-US" altLang="x-none" sz="2000" dirty="0">
                <a:latin typeface="Tahoma" charset="0"/>
                <a:ea typeface="Tahoma" charset="0"/>
                <a:cs typeface="Tahoma" charset="0"/>
              </a:rPr>
            </a:br>
            <a:r>
              <a:rPr lang="en-US" altLang="x-none" dirty="0">
                <a:latin typeface="Tahoma" charset="0"/>
                <a:ea typeface="Tahoma" charset="0"/>
                <a:cs typeface="Tahoma" charset="0"/>
              </a:rPr>
              <a:t>In 1807</a:t>
            </a:r>
            <a:endParaRPr lang="en-US" altLang="x-none" dirty="0"/>
          </a:p>
          <a:p>
            <a:pPr algn="ctr">
              <a:spcBef>
                <a:spcPct val="40000"/>
              </a:spcBef>
            </a:pP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DIED Feb. 15, 1862.</a:t>
            </a:r>
            <a:endParaRPr lang="en-US" altLang="x-none" sz="2000" dirty="0"/>
          </a:p>
          <a:p>
            <a:pPr algn="ctr">
              <a:spcBef>
                <a:spcPct val="40000"/>
              </a:spcBef>
            </a:pPr>
            <a:r>
              <a:rPr lang="en-US" altLang="x-none" sz="2000" dirty="0">
                <a:latin typeface="Tahoma" charset="0"/>
                <a:ea typeface="Tahoma" charset="0"/>
                <a:cs typeface="Tahoma" charset="0"/>
              </a:rPr>
              <a:t>In The 78 Year Of His Age.</a:t>
            </a:r>
            <a:endParaRPr lang="en-US" altLang="x-none" sz="2000" dirty="0"/>
          </a:p>
          <a:p>
            <a:pPr algn="ctr">
              <a:spcBef>
                <a:spcPct val="40000"/>
              </a:spcBef>
            </a:pPr>
            <a:r>
              <a:rPr lang="en-US" altLang="x-none" sz="2000" i="1" dirty="0">
                <a:latin typeface="Tahoma" charset="0"/>
                <a:ea typeface="Tahoma" charset="0"/>
                <a:cs typeface="Tahoma" charset="0"/>
              </a:rPr>
              <a:t>He was the friend of God</a:t>
            </a:r>
            <a:r>
              <a:rPr lang="en-US" altLang="x-none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6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49239"/>
            <a:ext cx="7391400" cy="1960561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Stone’s </a:t>
            </a:r>
            <a:r>
              <a:rPr lang="en-US" altLang="x-none" smtClean="0">
                <a:latin typeface="Tahoma" charset="0"/>
              </a:rPr>
              <a:t/>
            </a:r>
            <a:br>
              <a:rPr lang="en-US" altLang="x-none" smtClean="0">
                <a:latin typeface="Tahoma" charset="0"/>
              </a:rPr>
            </a:br>
            <a:r>
              <a:rPr lang="en-US" altLang="x-none" smtClean="0">
                <a:latin typeface="Tahoma" charset="0"/>
              </a:rPr>
              <a:t>Influence</a:t>
            </a:r>
            <a:r>
              <a:rPr lang="en-US" altLang="x-none">
                <a:latin typeface="Tahoma" charset="0"/>
              </a:rPr>
              <a:t>	   </a:t>
            </a:r>
          </a:p>
        </p:txBody>
      </p:sp>
      <p:pic>
        <p:nvPicPr>
          <p:cNvPr id="20492" name="Picture 12" descr="Portrait of John T. John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64368"/>
            <a:ext cx="2743200" cy="3783013"/>
          </a:xfrm>
          <a:prstGeom prst="rect">
            <a:avLst/>
          </a:prstGeom>
          <a:noFill/>
          <a:effectLst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www.therestorationmovement.com/images/Hall_BF_0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399"/>
            <a:ext cx="2803525" cy="4017963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143000"/>
            <a:ext cx="2679700" cy="3479800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4" name="TextBox 3"/>
          <p:cNvSpPr txBox="1"/>
          <p:nvPr/>
        </p:nvSpPr>
        <p:spPr>
          <a:xfrm>
            <a:off x="6748109" y="4447380"/>
            <a:ext cx="1715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Rogers</a:t>
            </a:r>
          </a:p>
          <a:p>
            <a:pPr algn="ctr"/>
            <a:r>
              <a:rPr lang="en-US" dirty="0" smtClean="0"/>
              <a:t>1800-1867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5636" y="5874603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B.F. Hall</a:t>
            </a:r>
          </a:p>
          <a:p>
            <a:r>
              <a:rPr lang="en-US" dirty="0" smtClean="0"/>
              <a:t>1803-1873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435" y="4207301"/>
            <a:ext cx="2166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John T. Johnson</a:t>
            </a:r>
          </a:p>
          <a:p>
            <a:pPr algn="ctr"/>
            <a:r>
              <a:rPr lang="en-US" dirty="0" smtClean="0"/>
              <a:t>1788-1856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7772400" cy="1409392"/>
          </a:xfrm>
        </p:spPr>
        <p:txBody>
          <a:bodyPr/>
          <a:lstStyle/>
          <a:p>
            <a:r>
              <a:rPr lang="en-US" altLang="x-none" dirty="0">
                <a:latin typeface="Tahoma" charset="0"/>
              </a:rPr>
              <a:t>The Christian </a:t>
            </a:r>
            <a:r>
              <a:rPr lang="en-US" altLang="x-none" dirty="0" smtClean="0">
                <a:latin typeface="Tahoma" charset="0"/>
              </a:rPr>
              <a:t>Messenger</a:t>
            </a:r>
            <a:br>
              <a:rPr lang="en-US" altLang="x-none" dirty="0" smtClean="0">
                <a:latin typeface="Tahoma" charset="0"/>
              </a:rPr>
            </a:br>
            <a:r>
              <a:rPr lang="en-US" altLang="x-none" dirty="0" smtClean="0">
                <a:latin typeface="Tahoma" charset="0"/>
              </a:rPr>
              <a:t>1826-1844</a:t>
            </a:r>
            <a:endParaRPr lang="en-US" altLang="x-none" dirty="0">
              <a:latin typeface="Tahoma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5" y="2324100"/>
            <a:ext cx="21780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391454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98" y="4191000"/>
            <a:ext cx="2362200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24751"/>
            <a:ext cx="2819400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61" name="Picture 9" descr="http://www.therestorationmovement.com/images/stonebw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98" y="1600200"/>
            <a:ext cx="151923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6019800"/>
            <a:ext cx="3850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Began in the basement of</a:t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his Georgetown farm in 1826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924800" cy="2057400"/>
          </a:xfrm>
        </p:spPr>
        <p:txBody>
          <a:bodyPr anchor="ctr"/>
          <a:lstStyle/>
          <a:p>
            <a:r>
              <a:rPr lang="en-US" altLang="x-none" sz="4400">
                <a:latin typeface="Tahoma" charset="0"/>
              </a:rPr>
              <a:t>The Influence Of Thomas &amp; Alexander Campbell</a:t>
            </a:r>
          </a:p>
        </p:txBody>
      </p:sp>
      <p:pic>
        <p:nvPicPr>
          <p:cNvPr id="3076" name="Picture 4" descr="C:\GRAPHICS\restoration history\1800MA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4441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5638800" y="2438400"/>
            <a:ext cx="2209800" cy="2057400"/>
          </a:xfrm>
          <a:prstGeom prst="wedgeRectCallout">
            <a:avLst>
              <a:gd name="adj1" fmla="val -169542"/>
              <a:gd name="adj2" fmla="val 29014"/>
            </a:avLst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dirty="0"/>
              <a:t>1809, Thomas &amp; Alexander Campbell, Bethany, Virginia</a:t>
            </a:r>
          </a:p>
        </p:txBody>
      </p:sp>
    </p:spTree>
    <p:extLst>
      <p:ext uri="{BB962C8B-B14F-4D97-AF65-F5344CB8AC3E}">
        <p14:creationId xmlns:p14="http://schemas.microsoft.com/office/powerpoint/2010/main" val="63511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83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3431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505075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971800" y="381000"/>
            <a:ext cx="3048000" cy="22860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Thomas</a:t>
            </a:r>
            <a:br>
              <a:rPr lang="en-US" altLang="x-none">
                <a:latin typeface="Tahoma" charset="0"/>
              </a:rPr>
            </a:br>
            <a:r>
              <a:rPr lang="en-US" altLang="x-none">
                <a:latin typeface="Tahoma" charset="0"/>
              </a:rPr>
              <a:t>Campbell</a:t>
            </a:r>
            <a:br>
              <a:rPr lang="en-US" altLang="x-none">
                <a:latin typeface="Tahoma" charset="0"/>
              </a:rPr>
            </a:br>
            <a:r>
              <a:rPr lang="en-US" altLang="x-none" sz="4000">
                <a:latin typeface="Tahoma" charset="0"/>
              </a:rPr>
              <a:t>1763 - 1854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2600994"/>
            <a:ext cx="2975963" cy="42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2552700"/>
            <a:ext cx="3810000" cy="1752600"/>
          </a:xfrm>
        </p:spPr>
        <p:txBody>
          <a:bodyPr/>
          <a:lstStyle/>
          <a:p>
            <a:r>
              <a:rPr lang="en-US" altLang="x-none" dirty="0">
                <a:latin typeface="Tahoma" charset="0"/>
              </a:rPr>
              <a:t>Alexander</a:t>
            </a:r>
            <a:br>
              <a:rPr lang="en-US" altLang="x-none" dirty="0">
                <a:latin typeface="Tahoma" charset="0"/>
              </a:rPr>
            </a:br>
            <a:r>
              <a:rPr lang="en-US" altLang="x-none" dirty="0">
                <a:latin typeface="Tahoma" charset="0"/>
              </a:rPr>
              <a:t>Campbell</a:t>
            </a:r>
            <a:br>
              <a:rPr lang="en-US" altLang="x-none" dirty="0">
                <a:latin typeface="Tahoma" charset="0"/>
              </a:rPr>
            </a:br>
            <a:r>
              <a:rPr lang="en-US" altLang="x-none" sz="3200" dirty="0">
                <a:latin typeface="Tahoma" charset="0"/>
              </a:rPr>
              <a:t>1788-1866</a:t>
            </a:r>
          </a:p>
        </p:txBody>
      </p: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76200" y="228600"/>
            <a:ext cx="8958263" cy="6645275"/>
            <a:chOff x="48" y="144"/>
            <a:chExt cx="5643" cy="4186"/>
          </a:xfrm>
        </p:grpSpPr>
        <p:grpSp>
          <p:nvGrpSpPr>
            <p:cNvPr id="4120" name="Group 24"/>
            <p:cNvGrpSpPr>
              <a:grpSpLocks/>
            </p:cNvGrpSpPr>
            <p:nvPr/>
          </p:nvGrpSpPr>
          <p:grpSpPr bwMode="auto">
            <a:xfrm>
              <a:off x="48" y="240"/>
              <a:ext cx="1440" cy="4032"/>
              <a:chOff x="48" y="240"/>
              <a:chExt cx="1440" cy="4032"/>
            </a:xfrm>
          </p:grpSpPr>
          <p:sp>
            <p:nvSpPr>
              <p:cNvPr id="4106" name="Text Box 10"/>
              <p:cNvSpPr txBox="1">
                <a:spLocks noChangeArrowheads="1"/>
              </p:cNvSpPr>
              <p:nvPr/>
            </p:nvSpPr>
            <p:spPr bwMode="auto">
              <a:xfrm>
                <a:off x="48" y="4022"/>
                <a:ext cx="14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x-none" sz="2000"/>
                  <a:t>Before His Death</a:t>
                </a:r>
              </a:p>
            </p:txBody>
          </p:sp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40"/>
                <a:ext cx="1051" cy="17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256"/>
                <a:ext cx="1107" cy="1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4104" name="Text Box 8"/>
              <p:cNvSpPr txBox="1">
                <a:spLocks noChangeArrowheads="1"/>
              </p:cNvSpPr>
              <p:nvPr/>
            </p:nvSpPr>
            <p:spPr bwMode="auto">
              <a:xfrm>
                <a:off x="144" y="1910"/>
                <a:ext cx="120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x-none" sz="2000"/>
                  <a:t>Around Age 26</a:t>
                </a:r>
              </a:p>
            </p:txBody>
          </p:sp>
        </p:grpSp>
        <p:grpSp>
          <p:nvGrpSpPr>
            <p:cNvPr id="4117" name="Group 21"/>
            <p:cNvGrpSpPr>
              <a:grpSpLocks/>
            </p:cNvGrpSpPr>
            <p:nvPr/>
          </p:nvGrpSpPr>
          <p:grpSpPr bwMode="auto">
            <a:xfrm>
              <a:off x="4080" y="144"/>
              <a:ext cx="1611" cy="4186"/>
              <a:chOff x="4080" y="144"/>
              <a:chExt cx="1611" cy="4186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144"/>
                <a:ext cx="1445" cy="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2064"/>
                <a:ext cx="1452" cy="20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4105" name="Text Box 9"/>
              <p:cNvSpPr txBox="1">
                <a:spLocks noChangeArrowheads="1"/>
              </p:cNvSpPr>
              <p:nvPr/>
            </p:nvSpPr>
            <p:spPr bwMode="auto">
              <a:xfrm>
                <a:off x="4155" y="1796"/>
                <a:ext cx="15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x-none" sz="2000"/>
                  <a:t>Seasoned Preacher</a:t>
                </a:r>
              </a:p>
            </p:txBody>
          </p:sp>
          <p:sp>
            <p:nvSpPr>
              <p:cNvPr id="4107" name="Text Box 11"/>
              <p:cNvSpPr txBox="1">
                <a:spLocks noChangeArrowheads="1"/>
              </p:cNvSpPr>
              <p:nvPr/>
            </p:nvSpPr>
            <p:spPr bwMode="auto">
              <a:xfrm>
                <a:off x="4080" y="4080"/>
                <a:ext cx="158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x-none" sz="2000"/>
                  <a:t>Buried At God’s Acre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85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mun.ca/rels/restmov/texts/wmoore/moorepics/brushrunchu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9" y="138906"/>
            <a:ext cx="4953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Brush Run Church Bui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3962400"/>
            <a:ext cx="3064329" cy="207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2971800" cy="1981200"/>
          </a:xfrm>
        </p:spPr>
        <p:txBody>
          <a:bodyPr/>
          <a:lstStyle/>
          <a:p>
            <a:r>
              <a:rPr lang="en-US" altLang="x-none" dirty="0">
                <a:latin typeface="Tahoma" charset="0"/>
                <a:ea typeface="Tahoma" charset="0"/>
                <a:cs typeface="Tahoma" charset="0"/>
              </a:rPr>
              <a:t>Brush Run</a:t>
            </a:r>
            <a:br>
              <a:rPr lang="en-US" altLang="x-none" dirty="0">
                <a:latin typeface="Tahoma" charset="0"/>
                <a:ea typeface="Tahoma" charset="0"/>
                <a:cs typeface="Tahoma" charset="0"/>
              </a:rPr>
            </a:br>
            <a:r>
              <a:rPr lang="en-US" altLang="x-none" dirty="0">
                <a:latin typeface="Tahoma" charset="0"/>
                <a:ea typeface="Tahoma" charset="0"/>
                <a:cs typeface="Tahoma" charset="0"/>
              </a:rPr>
              <a:t>1811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84" y="2667001"/>
            <a:ext cx="5482616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39" y="4014684"/>
            <a:ext cx="1668463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8" name="Rectangle 103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5638800" cy="457200"/>
          </a:xfrm>
        </p:spPr>
        <p:txBody>
          <a:bodyPr/>
          <a:lstStyle/>
          <a:p>
            <a:r>
              <a:rPr lang="en-US" altLang="x-none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Baptism In Buffalo Creek 1812</a:t>
            </a:r>
            <a:endParaRPr lang="en-US" altLang="x-none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72200" y="152400"/>
            <a:ext cx="2693366" cy="3862284"/>
            <a:chOff x="6172200" y="152400"/>
            <a:chExt cx="2693366" cy="38622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4600" y="152400"/>
              <a:ext cx="2386543" cy="312925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72200" y="3183687"/>
              <a:ext cx="26933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>Elder Matthias </a:t>
              </a:r>
              <a:r>
                <a:rPr lang="en-US" dirty="0" err="1" smtClean="0">
                  <a:latin typeface="Calibri" charset="0"/>
                  <a:ea typeface="Calibri" charset="0"/>
                  <a:cs typeface="Calibri" charset="0"/>
                </a:rPr>
                <a:t>Luce</a:t>
              </a:r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/>
              </a:r>
              <a:br>
                <a:rPr lang="en-US" dirty="0" smtClean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>1764-1831</a:t>
              </a:r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92" y="1465585"/>
            <a:ext cx="5686044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733" y="5867400"/>
            <a:ext cx="4495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In Buffalo Creek at the Grist Mill on </a:t>
            </a:r>
            <a:br>
              <a:rPr lang="en-US" sz="20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David Bryant’s farm. Memoirs, 1,371,372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utoUpdateAnimBg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3716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The Work And Influence Of Barton W. Stone</a:t>
            </a:r>
          </a:p>
        </p:txBody>
      </p:sp>
      <p:pic>
        <p:nvPicPr>
          <p:cNvPr id="2052" name="Picture 4" descr="http://www.therestorationmovement.com/images/Bstone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2868613" cy="46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www.baldwinsmaps.com/maps/5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292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AutoShape 6"/>
          <p:cNvSpPr>
            <a:spLocks noChangeArrowheads="1"/>
          </p:cNvSpPr>
          <p:nvPr/>
        </p:nvSpPr>
        <p:spPr bwMode="auto">
          <a:xfrm rot="-4778156">
            <a:off x="4664869" y="2008982"/>
            <a:ext cx="350837" cy="3276600"/>
          </a:xfrm>
          <a:prstGeom prst="downArrow">
            <a:avLst>
              <a:gd name="adj1" fmla="val 50000"/>
              <a:gd name="adj2" fmla="val 233484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95456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22600" y="304800"/>
            <a:ext cx="2514600" cy="685800"/>
          </a:xfrm>
        </p:spPr>
        <p:txBody>
          <a:bodyPr/>
          <a:lstStyle/>
          <a:p>
            <a:r>
              <a:rPr lang="en-US" altLang="x-none" dirty="0">
                <a:latin typeface="Tahoma" charset="0"/>
              </a:rPr>
              <a:t>Journals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12018"/>
            <a:ext cx="2260600" cy="5045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317171"/>
            <a:ext cx="3444342" cy="424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26422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1823-1830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09636" y="553357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1830-1870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4038600" cy="275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4800600" cy="787400"/>
          </a:xfrm>
        </p:spPr>
        <p:txBody>
          <a:bodyPr/>
          <a:lstStyle/>
          <a:p>
            <a:r>
              <a:rPr lang="en-US" altLang="x-none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Campbell’s Bethany</a:t>
            </a:r>
            <a:br>
              <a:rPr lang="en-US" altLang="x-none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altLang="x-none" sz="3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Home </a:t>
            </a:r>
            <a:r>
              <a:rPr lang="en-US" altLang="x-none" sz="36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&amp; Study</a:t>
            </a:r>
            <a:endParaRPr lang="en-US" altLang="x-none" sz="3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8600"/>
            <a:ext cx="4267200" cy="2844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276600"/>
            <a:ext cx="3581400" cy="246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505200"/>
            <a:ext cx="4572000" cy="3141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0" y="5638800"/>
            <a:ext cx="314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Light From </a:t>
            </a:r>
            <a:r>
              <a:rPr lang="en-US" smtClean="0">
                <a:latin typeface="Calibri" charset="0"/>
                <a:ea typeface="Calibri" charset="0"/>
                <a:cs typeface="Calibri" charset="0"/>
              </a:rPr>
              <a:t>Above Study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utoUpdateAnimBg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562350" y="0"/>
            <a:ext cx="55816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Brush Run </a:t>
            </a:r>
            <a:r>
              <a:rPr lang="en-US" altLang="x-none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Church </a:t>
            </a: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moved to Bethany in 1829, calling itself simply, Bethany Church of Christ. This structure was built on the old foundation in </a:t>
            </a:r>
            <a:r>
              <a:rPr lang="en-US" altLang="x-none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1852, It </a:t>
            </a: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sits between </a:t>
            </a:r>
            <a:r>
              <a:rPr lang="en-US" altLang="x-none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Bethany College </a:t>
            </a: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and the </a:t>
            </a:r>
            <a:r>
              <a:rPr lang="en-US" altLang="x-none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Campbell </a:t>
            </a: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Mansion. </a:t>
            </a:r>
            <a:r>
              <a:rPr lang="en-US" altLang="x-none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Many Preachers </a:t>
            </a: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other </a:t>
            </a:r>
            <a:r>
              <a:rPr lang="en-US" altLang="x-none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han Campbell preached </a:t>
            </a:r>
            <a:r>
              <a:rPr lang="en-US" altLang="x-none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ere: Walter </a:t>
            </a:r>
            <a:r>
              <a:rPr lang="en-US" altLang="x-none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Scott, Raccoon John Smith, D.S. Burnett, </a:t>
            </a: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and J.W. </a:t>
            </a:r>
            <a:r>
              <a:rPr lang="en-US" altLang="x-none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McGarvey</a:t>
            </a:r>
            <a:r>
              <a:rPr lang="en-US" altLang="x-none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Calibri" charset="0"/>
                <a:cs typeface="Calibri" charset="0"/>
              </a:rPr>
              <a:t>, many others</a:t>
            </a:r>
            <a:endParaRPr lang="en-US" altLang="x-none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19400"/>
            <a:ext cx="2286000" cy="1295400"/>
          </a:xfrm>
        </p:spPr>
        <p:txBody>
          <a:bodyPr/>
          <a:lstStyle/>
          <a:p>
            <a:pPr algn="l"/>
            <a:r>
              <a:rPr lang="en-US" altLang="x-none"/>
              <a:t>Bethany</a:t>
            </a:r>
          </a:p>
        </p:txBody>
      </p: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228600" y="323850"/>
            <a:ext cx="8658225" cy="6381750"/>
            <a:chOff x="144" y="144"/>
            <a:chExt cx="5454" cy="402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44"/>
              <a:ext cx="2100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488"/>
              <a:ext cx="2958" cy="2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880"/>
              <a:ext cx="1698" cy="1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736"/>
              <a:ext cx="2094" cy="1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6705600" y="2819400"/>
            <a:ext cx="2286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US" altLang="x-none" sz="4400" dirty="0">
                <a:solidFill>
                  <a:schemeClr val="tx2"/>
                </a:solidFill>
              </a:rPr>
              <a:t>Church of Christ</a:t>
            </a:r>
          </a:p>
        </p:txBody>
      </p:sp>
    </p:spTree>
    <p:extLst>
      <p:ext uri="{BB962C8B-B14F-4D97-AF65-F5344CB8AC3E}">
        <p14:creationId xmlns:p14="http://schemas.microsoft.com/office/powerpoint/2010/main" val="54141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utoUpdateAnimBg="0"/>
      <p:bldP spid="5127" grpId="0" autoUpdateAnimBg="0"/>
      <p:bldP spid="512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9900"/>
            <a:ext cx="4876800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81000"/>
            <a:ext cx="3581400" cy="2819400"/>
          </a:xfrm>
        </p:spPr>
        <p:txBody>
          <a:bodyPr/>
          <a:lstStyle/>
          <a:p>
            <a:r>
              <a:rPr lang="en-US" altLang="x-none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Debating And Its Contribution To Restoration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831610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Six Debates</a:t>
            </a: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:</a:t>
            </a:r>
          </a:p>
          <a:p>
            <a:pPr marL="185738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John Walker – Presbyterian – Baptism – 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June 19-20, 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1820</a:t>
            </a:r>
          </a:p>
          <a:p>
            <a:pPr marL="185738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W.L. </a:t>
            </a:r>
            <a:r>
              <a:rPr lang="en-US" sz="2200" dirty="0" err="1">
                <a:latin typeface="Calibri" charset="0"/>
                <a:ea typeface="Calibri" charset="0"/>
                <a:cs typeface="Times New Roman" charset="0"/>
              </a:rPr>
              <a:t>McCalla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 – Presbyterian – Baptism – October 15-21, 1823</a:t>
            </a:r>
          </a:p>
          <a:p>
            <a:pPr marL="185738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Robert Owen – Skeptic – Social Reform/Existence Of God – April 13-21, 1829</a:t>
            </a:r>
          </a:p>
          <a:p>
            <a:pPr marL="185738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Obadiah Jennings – Presbyterian – Baptism – December 25, 1830</a:t>
            </a:r>
          </a:p>
          <a:p>
            <a:pPr marL="185738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Bishop John B. Purcell – Education/Catholicism – January 13-21, 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1837</a:t>
            </a:r>
          </a:p>
          <a:p>
            <a:pPr marL="185738" marR="0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N.L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. Rice – Presbyterian – Baptism – Nov. 15, 1843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700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utoUpdateAnimBg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Education – Bethany College</a:t>
            </a:r>
          </a:p>
        </p:txBody>
      </p:sp>
      <p:pic>
        <p:nvPicPr>
          <p:cNvPr id="16393" name="Picture 9" descr="Alexander Campbell's Stud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6670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3943350"/>
            <a:ext cx="3810000" cy="25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925" y="3886200"/>
            <a:ext cx="3876675" cy="2579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900" y="978176"/>
            <a:ext cx="5473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382000" cy="1143000"/>
          </a:xfrm>
        </p:spPr>
        <p:txBody>
          <a:bodyPr/>
          <a:lstStyle/>
          <a:p>
            <a:r>
              <a:rPr lang="en-US" altLang="x-none" sz="3600" dirty="0">
                <a:latin typeface="Tahoma" charset="0"/>
              </a:rPr>
              <a:t>Alexander Campbell Died In 1866</a:t>
            </a:r>
            <a:br>
              <a:rPr lang="en-US" altLang="x-none" sz="3600" dirty="0">
                <a:latin typeface="Tahoma" charset="0"/>
              </a:rPr>
            </a:br>
            <a:r>
              <a:rPr lang="en-US" altLang="x-none" sz="3600" dirty="0">
                <a:latin typeface="Tahoma" charset="0"/>
              </a:rPr>
              <a:t>Buried In God’s Acre</a:t>
            </a:r>
          </a:p>
        </p:txBody>
      </p:sp>
      <p:grpSp>
        <p:nvGrpSpPr>
          <p:cNvPr id="17427" name="Group 19"/>
          <p:cNvGrpSpPr>
            <a:grpSpLocks/>
          </p:cNvGrpSpPr>
          <p:nvPr/>
        </p:nvGrpSpPr>
        <p:grpSpPr bwMode="auto">
          <a:xfrm>
            <a:off x="228600" y="762000"/>
            <a:ext cx="8705850" cy="5943600"/>
            <a:chOff x="144" y="480"/>
            <a:chExt cx="5484" cy="3744"/>
          </a:xfrm>
        </p:grpSpPr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480"/>
              <a:ext cx="1203" cy="1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41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864"/>
              <a:ext cx="1452" cy="2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422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672"/>
              <a:ext cx="1404" cy="2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423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864"/>
              <a:ext cx="1104" cy="1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424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3120"/>
              <a:ext cx="1584" cy="1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425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880"/>
              <a:ext cx="1980" cy="1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426" name="Picture 1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658"/>
            <a:stretch>
              <a:fillRect/>
            </a:stretch>
          </p:blipFill>
          <p:spPr bwMode="auto">
            <a:xfrm>
              <a:off x="2400" y="2976"/>
              <a:ext cx="99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848600" cy="1524000"/>
          </a:xfrm>
        </p:spPr>
        <p:txBody>
          <a:bodyPr/>
          <a:lstStyle/>
          <a:p>
            <a:r>
              <a:rPr lang="en-US" altLang="x-none" dirty="0">
                <a:latin typeface="Tahoma" charset="0"/>
              </a:rPr>
              <a:t>Background To The Kentucky Revival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82000" cy="4800600"/>
          </a:xfrm>
        </p:spPr>
        <p:txBody>
          <a:bodyPr/>
          <a:lstStyle/>
          <a:p>
            <a:r>
              <a:rPr lang="en-US" altLang="x-none" sz="2400" dirty="0">
                <a:latin typeface="Tahoma" charset="0"/>
              </a:rPr>
              <a:t>In 1796, 97 Many Denominational Preachers Questioned Their Backgrounds</a:t>
            </a:r>
          </a:p>
          <a:p>
            <a:pPr lvl="1"/>
            <a:r>
              <a:rPr lang="en-US" altLang="x-none" sz="2000" dirty="0">
                <a:latin typeface="Tahoma" charset="0"/>
              </a:rPr>
              <a:t>One Preacher Wrote That His Sin Was Greatest Among Sinners Deserving God’s Wrath</a:t>
            </a:r>
          </a:p>
          <a:p>
            <a:pPr lvl="1"/>
            <a:r>
              <a:rPr lang="en-US" altLang="x-none" sz="2000" dirty="0">
                <a:latin typeface="Tahoma" charset="0"/>
              </a:rPr>
              <a:t>Another Wrote, “If People Are Spotted With Sin, I’m Spotted All Over.”</a:t>
            </a:r>
          </a:p>
          <a:p>
            <a:pPr lvl="1"/>
            <a:r>
              <a:rPr lang="en-US" altLang="x-none" sz="2000" dirty="0">
                <a:latin typeface="Tahoma" charset="0"/>
              </a:rPr>
              <a:t>One Preacher Thought The World Was Doomed Waiting On The Wrath Of God To Be Revealed</a:t>
            </a:r>
          </a:p>
          <a:p>
            <a:pPr lvl="1"/>
            <a:r>
              <a:rPr lang="en-US" altLang="x-none" sz="2000" dirty="0">
                <a:latin typeface="Tahoma" charset="0"/>
              </a:rPr>
              <a:t>Others Thought Themselves Unworthy Of Any Blessing From God</a:t>
            </a:r>
          </a:p>
          <a:p>
            <a:pPr lvl="1"/>
            <a:r>
              <a:rPr lang="en-US" altLang="x-none" sz="2000" dirty="0">
                <a:latin typeface="Tahoma" charset="0"/>
              </a:rPr>
              <a:t>Everyone Was Doomed And There Was Nothing That Could Be Done About It</a:t>
            </a:r>
          </a:p>
          <a:p>
            <a:r>
              <a:rPr lang="en-US" altLang="x-none" sz="2400" dirty="0">
                <a:latin typeface="Tahoma" charset="0"/>
              </a:rPr>
              <a:t>These Were The Result Of Calvinism In Presbyterian Teaching In Kentucky In Late 18</a:t>
            </a:r>
            <a:r>
              <a:rPr lang="en-US" altLang="x-none" sz="2400" baseline="30000" dirty="0">
                <a:latin typeface="Tahoma" charset="0"/>
              </a:rPr>
              <a:t>th</a:t>
            </a:r>
            <a:r>
              <a:rPr lang="en-US" altLang="x-none" sz="2400" dirty="0">
                <a:latin typeface="Tahoma" charset="0"/>
              </a:rPr>
              <a:t> Century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uiExpand="1" build="p" bldLvl="5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r>
              <a:rPr lang="en-US" altLang="x-none" sz="3600">
                <a:latin typeface="Tahoma" charset="0"/>
              </a:rPr>
              <a:t>Kentucky Revival &amp; </a:t>
            </a:r>
            <a:br>
              <a:rPr lang="en-US" altLang="x-none" sz="3600">
                <a:latin typeface="Tahoma" charset="0"/>
              </a:rPr>
            </a:br>
            <a:r>
              <a:rPr lang="en-US" altLang="x-none" sz="3600">
                <a:latin typeface="Tahoma" charset="0"/>
              </a:rPr>
              <a:t>James McGready (1760-1817)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786019"/>
              </p:ext>
            </p:extLst>
          </p:nvPr>
        </p:nvGraphicFramePr>
        <p:xfrm>
          <a:off x="228600" y="1295400"/>
          <a:ext cx="381000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hoto Editor Photo" r:id="rId3" imgW="5990476" imgH="4866667" progId="MSPhotoEd.3">
                  <p:embed/>
                </p:oleObj>
              </mc:Choice>
              <mc:Fallback>
                <p:oleObj name="Photo Editor Photo" r:id="rId3" imgW="5990476" imgH="48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95400"/>
                        <a:ext cx="381000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053007"/>
              </p:ext>
            </p:extLst>
          </p:nvPr>
        </p:nvGraphicFramePr>
        <p:xfrm>
          <a:off x="3848100" y="2975435"/>
          <a:ext cx="4800600" cy="3440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hoto Editor Photo" r:id="rId5" imgW="6935168" imgH="4971429" progId="MSPhotoEd.3">
                  <p:embed/>
                </p:oleObj>
              </mc:Choice>
              <mc:Fallback>
                <p:oleObj name="Photo Editor Photo" r:id="rId5" imgW="6935168" imgH="49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2975435"/>
                        <a:ext cx="4800600" cy="3440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2057400"/>
          </a:xfrm>
        </p:spPr>
        <p:txBody>
          <a:bodyPr/>
          <a:lstStyle/>
          <a:p>
            <a:r>
              <a:rPr lang="en-US" altLang="x-none" sz="3200" dirty="0">
                <a:latin typeface="Tahoma" charset="0"/>
              </a:rPr>
              <a:t>Red River Meetinghouse</a:t>
            </a:r>
            <a:br>
              <a:rPr lang="en-US" altLang="x-none" sz="3200" dirty="0">
                <a:latin typeface="Tahoma" charset="0"/>
              </a:rPr>
            </a:br>
            <a:r>
              <a:rPr lang="en-US" altLang="x-none" sz="3200" dirty="0">
                <a:latin typeface="Tahoma" charset="0"/>
              </a:rPr>
              <a:t>Logan County, Kentucky</a:t>
            </a:r>
            <a:br>
              <a:rPr lang="en-US" altLang="x-none" sz="3200" dirty="0">
                <a:latin typeface="Tahoma" charset="0"/>
              </a:rPr>
            </a:br>
            <a:r>
              <a:rPr lang="en-US" altLang="x-none" sz="3200" dirty="0">
                <a:latin typeface="Tahoma" charset="0"/>
              </a:rPr>
              <a:t>Birthplace Of The Kentucky </a:t>
            </a:r>
            <a:r>
              <a:rPr lang="en-US" altLang="x-none" sz="3200" dirty="0" smtClean="0">
                <a:latin typeface="Tahoma" charset="0"/>
              </a:rPr>
              <a:t>Revival &amp;</a:t>
            </a:r>
            <a:br>
              <a:rPr lang="en-US" altLang="x-none" sz="3200" dirty="0" smtClean="0">
                <a:latin typeface="Tahoma" charset="0"/>
              </a:rPr>
            </a:br>
            <a:r>
              <a:rPr lang="en-US" altLang="x-none" sz="3200" dirty="0" smtClean="0">
                <a:latin typeface="Tahoma" charset="0"/>
              </a:rPr>
              <a:t> 2nd Great Awakening</a:t>
            </a:r>
            <a:endParaRPr lang="en-US" altLang="x-none" sz="3200" dirty="0">
              <a:latin typeface="Tahoma" charset="0"/>
            </a:endParaRPr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174589"/>
              </p:ext>
            </p:extLst>
          </p:nvPr>
        </p:nvGraphicFramePr>
        <p:xfrm>
          <a:off x="4876800" y="3429000"/>
          <a:ext cx="3810000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Photo Editor Photo" r:id="rId3" imgW="6935168" imgH="4982270" progId="MSPhotoEd.3">
                  <p:embed/>
                </p:oleObj>
              </mc:Choice>
              <mc:Fallback>
                <p:oleObj name="Photo Editor Photo" r:id="rId3" imgW="6935168" imgH="498227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429000"/>
                        <a:ext cx="3810000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801707"/>
              </p:ext>
            </p:extLst>
          </p:nvPr>
        </p:nvGraphicFramePr>
        <p:xfrm>
          <a:off x="304800" y="2438400"/>
          <a:ext cx="3886200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Photo Editor Photo" r:id="rId5" imgW="6935168" imgH="4990476" progId="MSPhotoEd.3">
                  <p:embed/>
                </p:oleObj>
              </mc:Choice>
              <mc:Fallback>
                <p:oleObj name="Photo Editor Photo" r:id="rId5" imgW="6935168" imgH="499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38400"/>
                        <a:ext cx="3886200" cy="279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5212" y="304800"/>
            <a:ext cx="1981200" cy="1905000"/>
          </a:xfrm>
        </p:spPr>
        <p:txBody>
          <a:bodyPr/>
          <a:lstStyle/>
          <a:p>
            <a:r>
              <a:rPr lang="en-US" altLang="x-none" sz="3600">
                <a:latin typeface="Tahoma" charset="0"/>
              </a:rPr>
              <a:t>Barton</a:t>
            </a:r>
            <a:br>
              <a:rPr lang="en-US" altLang="x-none" sz="3600">
                <a:latin typeface="Tahoma" charset="0"/>
              </a:rPr>
            </a:br>
            <a:r>
              <a:rPr lang="en-US" altLang="x-none" sz="3600">
                <a:latin typeface="Tahoma" charset="0"/>
              </a:rPr>
              <a:t>Warren</a:t>
            </a:r>
            <a:br>
              <a:rPr lang="en-US" altLang="x-none" sz="3600">
                <a:latin typeface="Tahoma" charset="0"/>
              </a:rPr>
            </a:br>
            <a:r>
              <a:rPr lang="en-US" altLang="x-none" sz="3600">
                <a:latin typeface="Tahoma" charset="0"/>
              </a:rPr>
              <a:t>Stone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9018" y="5816600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ahoma" charset="0"/>
                <a:ea typeface="Tahoma" charset="0"/>
                <a:cs typeface="Tahoma" charset="0"/>
              </a:rPr>
              <a:t>1772-1844</a:t>
            </a:r>
            <a:endParaRPr lang="en-US" sz="28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71" y="2209800"/>
            <a:ext cx="2843082" cy="3429001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76474" y="76199"/>
            <a:ext cx="6477000" cy="838200"/>
          </a:xfrm>
        </p:spPr>
        <p:txBody>
          <a:bodyPr/>
          <a:lstStyle/>
          <a:p>
            <a:r>
              <a:rPr lang="en-US" altLang="x-none" sz="4000">
                <a:latin typeface="Tahoma" charset="0"/>
              </a:rPr>
              <a:t>Cane Ridge Revival</a:t>
            </a:r>
            <a:br>
              <a:rPr lang="en-US" altLang="x-none" sz="4000">
                <a:latin typeface="Tahoma" charset="0"/>
              </a:rPr>
            </a:br>
            <a:r>
              <a:rPr lang="en-US" altLang="x-none" sz="2400">
                <a:latin typeface="Tahoma" charset="0"/>
              </a:rPr>
              <a:t>August 14-19, 1801</a:t>
            </a:r>
          </a:p>
        </p:txBody>
      </p:sp>
      <p:pic>
        <p:nvPicPr>
          <p:cNvPr id="10247" name="Picture 7" descr="http://www.uky.edu/LCC/HIS/sites/ca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485775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http://www.therestorationmovement.com/images/Can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3" y="1371600"/>
            <a:ext cx="4216400" cy="28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therestorationmovement.com/images/Cane_Ridge_05a.jpg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4" y="1311383"/>
            <a:ext cx="3019425" cy="20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therestorationmovement.com/images/CANRDG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2286000" cy="165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 descr="http://www.therestorationmovement.com/images/Cane_Ridge_Sig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9" y="3773488"/>
            <a:ext cx="3276600" cy="26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http://www.therestorationmovement.com/images/caneridgesg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57250"/>
            <a:ext cx="3668713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http://www.therestorationmovement.com/images/CaneRidge_Stained_Glass_0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23913"/>
            <a:ext cx="3897313" cy="581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Cane Ridge Meetinghouse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Rejection &amp; Restructuring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952" y="1371600"/>
            <a:ext cx="2934048" cy="42672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466752" y="5562600"/>
            <a:ext cx="1981200" cy="1295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altLang="x-none" sz="2400" dirty="0" smtClean="0">
                <a:latin typeface="Tahoma" charset="0"/>
              </a:rPr>
              <a:t>Barton</a:t>
            </a:r>
            <a:br>
              <a:rPr lang="en-US" altLang="x-none" sz="2400" dirty="0" smtClean="0">
                <a:latin typeface="Tahoma" charset="0"/>
              </a:rPr>
            </a:br>
            <a:r>
              <a:rPr lang="en-US" altLang="x-none" sz="2400" dirty="0" smtClean="0">
                <a:latin typeface="Tahoma" charset="0"/>
              </a:rPr>
              <a:t>Warren</a:t>
            </a:r>
            <a:br>
              <a:rPr lang="en-US" altLang="x-none" sz="2400" dirty="0" smtClean="0">
                <a:latin typeface="Tahoma" charset="0"/>
              </a:rPr>
            </a:br>
            <a:r>
              <a:rPr lang="en-US" altLang="x-none" sz="2400" dirty="0" smtClean="0">
                <a:latin typeface="Tahoma" charset="0"/>
              </a:rPr>
              <a:t>Stone</a:t>
            </a:r>
            <a:endParaRPr lang="en-US" altLang="x-none" sz="2400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 autoUpdateAnimBg="0" advAuto="0"/>
      <p:bldP spid="5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403</Words>
  <Application>Microsoft Macintosh PowerPoint</Application>
  <PresentationFormat>On-screen Show (4:3)</PresentationFormat>
  <Paragraphs>70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Tahoma</vt:lpstr>
      <vt:lpstr>Times New Roman</vt:lpstr>
      <vt:lpstr>Arial</vt:lpstr>
      <vt:lpstr>Default Design</vt:lpstr>
      <vt:lpstr>Photo Editor Photo</vt:lpstr>
      <vt:lpstr>www.TheRestorationMovement.com</vt:lpstr>
      <vt:lpstr>The Work And Influence Of Barton W. Stone</vt:lpstr>
      <vt:lpstr>Background To The Kentucky Revival</vt:lpstr>
      <vt:lpstr>Kentucky Revival &amp;  James McGready (1760-1817)</vt:lpstr>
      <vt:lpstr>Red River Meetinghouse Logan County, Kentucky Birthplace Of The Kentucky Revival &amp;  2nd Great Awakening</vt:lpstr>
      <vt:lpstr>Barton Warren Stone</vt:lpstr>
      <vt:lpstr>Cane Ridge Revival August 14-19, 1801</vt:lpstr>
      <vt:lpstr>Cane Ridge Meetinghouse</vt:lpstr>
      <vt:lpstr>Rejection &amp; Restructuring</vt:lpstr>
      <vt:lpstr>Restoration</vt:lpstr>
      <vt:lpstr>Cane Ridge Cemetery</vt:lpstr>
      <vt:lpstr>Grave Of William Rogers</vt:lpstr>
      <vt:lpstr>Stone’s  Influence    </vt:lpstr>
      <vt:lpstr>The Christian Messenger 1826-1844</vt:lpstr>
      <vt:lpstr>The Influence Of Thomas &amp; Alexander Campbell</vt:lpstr>
      <vt:lpstr>Thomas Campbell 1763 - 1854</vt:lpstr>
      <vt:lpstr>Alexander Campbell 1788-1866</vt:lpstr>
      <vt:lpstr>Brush Run 1811</vt:lpstr>
      <vt:lpstr>Baptism In Buffalo Creek 1812</vt:lpstr>
      <vt:lpstr>Journals</vt:lpstr>
      <vt:lpstr>Campbell’s Bethany Home &amp; Study</vt:lpstr>
      <vt:lpstr>Bethany</vt:lpstr>
      <vt:lpstr>Debating And Its Contribution To Restoration</vt:lpstr>
      <vt:lpstr>Education – Bethany College</vt:lpstr>
      <vt:lpstr>Alexander Campbell Died In 1866 Buried In God’s Acre</vt:lpstr>
    </vt:vector>
  </TitlesOfParts>
  <Company> 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Work And Influence Of Barton W. Stone</dc:title>
  <dc:creator>Scott Harp</dc:creator>
  <cp:lastModifiedBy>Scott Harp</cp:lastModifiedBy>
  <cp:revision>58</cp:revision>
  <dcterms:created xsi:type="dcterms:W3CDTF">2003-07-30T14:52:52Z</dcterms:created>
  <dcterms:modified xsi:type="dcterms:W3CDTF">2017-08-19T22:51:18Z</dcterms:modified>
</cp:coreProperties>
</file>